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256" r:id="rId5"/>
    <p:sldId id="258" r:id="rId6"/>
    <p:sldId id="273" r:id="rId7"/>
    <p:sldId id="274" r:id="rId8"/>
    <p:sldId id="275" r:id="rId9"/>
    <p:sldId id="278" r:id="rId10"/>
    <p:sldId id="276" r:id="rId11"/>
    <p:sldId id="279" r:id="rId12"/>
    <p:sldId id="282" r:id="rId13"/>
    <p:sldId id="280" r:id="rId14"/>
    <p:sldId id="281" r:id="rId15"/>
    <p:sldId id="283" r:id="rId16"/>
    <p:sldId id="284" r:id="rId17"/>
    <p:sldId id="285" r:id="rId18"/>
    <p:sldId id="286" r:id="rId19"/>
    <p:sldId id="289" r:id="rId20"/>
    <p:sldId id="290" r:id="rId21"/>
    <p:sldId id="287" r:id="rId22"/>
    <p:sldId id="288" r:id="rId23"/>
    <p:sldId id="301" r:id="rId24"/>
    <p:sldId id="302" r:id="rId25"/>
    <p:sldId id="291" r:id="rId26"/>
    <p:sldId id="293" r:id="rId27"/>
    <p:sldId id="294" r:id="rId28"/>
    <p:sldId id="295" r:id="rId29"/>
    <p:sldId id="296" r:id="rId30"/>
    <p:sldId id="297" r:id="rId31"/>
    <p:sldId id="298" r:id="rId32"/>
    <p:sldId id="304" r:id="rId33"/>
    <p:sldId id="299" r:id="rId34"/>
    <p:sldId id="306" r:id="rId35"/>
    <p:sldId id="307" r:id="rId36"/>
    <p:sldId id="308" r:id="rId37"/>
    <p:sldId id="303" r:id="rId38"/>
    <p:sldId id="309" r:id="rId39"/>
  </p:sldIdLst>
  <p:sldSz cx="12188825" cy="6858000"/>
  <p:notesSz cx="6761163" cy="9942513"/>
  <p:defaultTextStyle>
    <a:defPPr rtl="0">
      <a:defRPr lang="sk-SK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32">
          <p15:clr>
            <a:srgbClr val="A4A3A4"/>
          </p15:clr>
        </p15:guide>
        <p15:guide id="4" pos="213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492" autoAdjust="0"/>
  </p:normalViewPr>
  <p:slideViewPr>
    <p:cSldViewPr>
      <p:cViewPr varScale="1">
        <p:scale>
          <a:sx n="73" d="100"/>
          <a:sy n="73" d="100"/>
        </p:scale>
        <p:origin x="582" y="7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024" y="96"/>
      </p:cViewPr>
      <p:guideLst>
        <p:guide orient="horz" pos="2880"/>
        <p:guide pos="2160"/>
        <p:guide orient="horz" pos="313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3" name="Zástupný objekt dátumu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33CCD08-D9B3-43FF-9544-1F025E75AB1A}" type="datetime1">
              <a:rPr lang="sk-SK" smtClean="0"/>
              <a:t>9. 12. 2019</a:t>
            </a:fld>
            <a:endParaRPr lang="sk-SK" dirty="0"/>
          </a:p>
        </p:txBody>
      </p:sp>
      <p:sp>
        <p:nvSpPr>
          <p:cNvPr id="4" name="Zástupný objekt päty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5" name="Zástupný objekt čísla snímky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E322BB-75AD-4A1E-9661-2724167329F0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1270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3" name="Zástupný objekt dátumu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F8AC1-F55F-4446-8D1D-2B8BFC962C22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4" name="Zástupný objekt obrázka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k-SK" dirty="0"/>
          </a:p>
        </p:txBody>
      </p:sp>
      <p:sp>
        <p:nvSpPr>
          <p:cNvPr id="5" name="Zástupný objekt poznámok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k-SK" dirty="0"/>
              <a:t>Kliknite sem a upravte štýly predlohy textu</a:t>
            </a:r>
          </a:p>
          <a:p>
            <a:pPr lvl="1" rtl="0"/>
            <a:r>
              <a:rPr lang="sk-SK" dirty="0"/>
              <a:t>Druhá úroveň</a:t>
            </a:r>
          </a:p>
          <a:p>
            <a:pPr lvl="2" rtl="0"/>
            <a:r>
              <a:rPr lang="sk-SK" dirty="0"/>
              <a:t>Tretia úroveň</a:t>
            </a:r>
          </a:p>
          <a:p>
            <a:pPr lvl="3" rtl="0"/>
            <a:r>
              <a:rPr lang="sk-SK" dirty="0"/>
              <a:t>Štvrtá úroveň</a:t>
            </a:r>
          </a:p>
          <a:p>
            <a:pPr lvl="4" rtl="0"/>
            <a:r>
              <a:rPr lang="sk-SK" dirty="0"/>
              <a:t>Piata úroveň</a:t>
            </a:r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045B7DE-1198-4F2F-B574-CA8CAE34164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82312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7910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16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21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23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24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25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26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27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28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29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30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31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32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33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sk-SK" smtClean="0"/>
              <a:t>34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1229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štvorce"/>
          <p:cNvGrpSpPr/>
          <p:nvPr/>
        </p:nvGrpSpPr>
        <p:grpSpPr>
          <a:xfrm>
            <a:off x="0" y="1135743"/>
            <a:ext cx="1622332" cy="799981"/>
            <a:chOff x="0" y="452558"/>
            <a:chExt cx="914400" cy="524182"/>
          </a:xfrm>
        </p:grpSpPr>
        <p:sp>
          <p:nvSpPr>
            <p:cNvPr id="8" name="Zaoblený obdĺžnik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  <p:sp>
          <p:nvSpPr>
            <p:cNvPr id="9" name="Zaoblený obdĺžnik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  <p:sp>
          <p:nvSpPr>
            <p:cNvPr id="10" name="Obdĺžnik s dvoma zaoblenými rohmi na rovnakej stran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828324" y="362396"/>
            <a:ext cx="9141619" cy="1676400"/>
          </a:xfrm>
        </p:spPr>
        <p:txBody>
          <a:bodyPr rtlCol="0">
            <a:noAutofit/>
          </a:bodyPr>
          <a:lstStyle>
            <a:lvl1pPr rtl="0">
              <a:lnSpc>
                <a:spcPct val="80000"/>
              </a:lnSpc>
              <a:defRPr sz="6000"/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324" y="2089595"/>
            <a:ext cx="9141619" cy="886344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sk-SK"/>
              <a:t>Kliknutím upravte štýl predlohy podnadpisu</a:t>
            </a:r>
            <a:endParaRPr lang="sk-SK" dirty="0"/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9C38DA1-760E-40A4-B63C-E41AFE272CF2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8751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obsah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40A2457-34E9-426E-B7C8-CA72807D2500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351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štvorce"/>
          <p:cNvGrpSpPr/>
          <p:nvPr/>
        </p:nvGrpSpPr>
        <p:grpSpPr>
          <a:xfrm>
            <a:off x="0" y="3124415"/>
            <a:ext cx="1622332" cy="805061"/>
            <a:chOff x="0" y="2343311"/>
            <a:chExt cx="1217066" cy="603796"/>
          </a:xfrm>
        </p:grpSpPr>
        <p:sp>
          <p:nvSpPr>
            <p:cNvPr id="8" name="Zaoblený obdĺžnik 7"/>
            <p:cNvSpPr/>
            <p:nvPr/>
          </p:nvSpPr>
          <p:spPr>
            <a:xfrm>
              <a:off x="787514" y="2347123"/>
              <a:ext cx="429552" cy="59998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  <p:sp>
          <p:nvSpPr>
            <p:cNvPr id="9" name="Zaoblený obdĺžnik 8"/>
            <p:cNvSpPr/>
            <p:nvPr/>
          </p:nvSpPr>
          <p:spPr>
            <a:xfrm>
              <a:off x="286370" y="2347123"/>
              <a:ext cx="429552" cy="5999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  <p:sp>
          <p:nvSpPr>
            <p:cNvPr id="10" name="Obdĺžnik s dvoma zaoblenými rohmi na rovnakej strane 9"/>
            <p:cNvSpPr/>
            <p:nvPr/>
          </p:nvSpPr>
          <p:spPr>
            <a:xfrm rot="5400000">
              <a:off x="-192604" y="2535915"/>
              <a:ext cx="599986" cy="214778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</p:grpSp>
      <p:grpSp>
        <p:nvGrpSpPr>
          <p:cNvPr id="19" name="grafika v dolnej časti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0" name="Voľný tvar 19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  <p:sp>
          <p:nvSpPr>
            <p:cNvPr id="21" name="Obdĺžnik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sk-SK" dirty="0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324" y="1932518"/>
            <a:ext cx="9141619" cy="2105367"/>
          </a:xfrm>
        </p:spPr>
        <p:txBody>
          <a:bodyPr rtlCol="0" anchor="b">
            <a:normAutofit/>
          </a:bodyPr>
          <a:lstStyle>
            <a:lvl1pPr algn="l" rtl="0">
              <a:defRPr sz="6000" b="0" cap="none" baseline="0"/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textu 2"/>
          <p:cNvSpPr>
            <a:spLocks noGrp="1"/>
          </p:cNvSpPr>
          <p:nvPr>
            <p:ph type="body" idx="1"/>
          </p:nvPr>
        </p:nvSpPr>
        <p:spPr>
          <a:xfrm>
            <a:off x="1828324" y="4084264"/>
            <a:ext cx="9141619" cy="933297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5AA89C5-617F-44BA-B158-D7F75818C390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356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typy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2" y="152400"/>
            <a:ext cx="9751060" cy="1295400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obsahu 2"/>
          <p:cNvSpPr>
            <a:spLocks noGrp="1"/>
          </p:cNvSpPr>
          <p:nvPr>
            <p:ph sz="half" idx="1"/>
          </p:nvPr>
        </p:nvSpPr>
        <p:spPr>
          <a:xfrm>
            <a:off x="1141412" y="1600200"/>
            <a:ext cx="4875530" cy="45720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obsahu 3"/>
          <p:cNvSpPr>
            <a:spLocks noGrp="1"/>
          </p:cNvSpPr>
          <p:nvPr>
            <p:ph sz="half" idx="2"/>
          </p:nvPr>
        </p:nvSpPr>
        <p:spPr>
          <a:xfrm>
            <a:off x="6094412" y="1600200"/>
            <a:ext cx="4875530" cy="45720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/>
              <a:t>Pridanie päty</a:t>
            </a:r>
          </a:p>
        </p:txBody>
      </p:sp>
      <p:sp>
        <p:nvSpPr>
          <p:cNvPr id="5" name="Zástupný objekt dátum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E546ABA-B037-4C18-8C7B-D83F2F98CC8C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977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2" y="152400"/>
            <a:ext cx="9751060" cy="1295400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textu 2"/>
          <p:cNvSpPr>
            <a:spLocks noGrp="1"/>
          </p:cNvSpPr>
          <p:nvPr>
            <p:ph type="body" idx="1"/>
          </p:nvPr>
        </p:nvSpPr>
        <p:spPr>
          <a:xfrm>
            <a:off x="1141412" y="1524000"/>
            <a:ext cx="4875530" cy="816429"/>
          </a:xfrm>
        </p:spPr>
        <p:txBody>
          <a:bodyPr rtlCol="0" anchor="ctr">
            <a:norm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obsahu 3"/>
          <p:cNvSpPr>
            <a:spLocks noGrp="1"/>
          </p:cNvSpPr>
          <p:nvPr>
            <p:ph sz="half" idx="2"/>
          </p:nvPr>
        </p:nvSpPr>
        <p:spPr>
          <a:xfrm>
            <a:off x="1141412" y="2413000"/>
            <a:ext cx="4875530" cy="3759199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objekt textu 4"/>
          <p:cNvSpPr>
            <a:spLocks noGrp="1"/>
          </p:cNvSpPr>
          <p:nvPr>
            <p:ph type="body" sz="quarter" idx="3"/>
          </p:nvPr>
        </p:nvSpPr>
        <p:spPr>
          <a:xfrm>
            <a:off x="6094412" y="1524000"/>
            <a:ext cx="4875530" cy="816429"/>
          </a:xfrm>
        </p:spPr>
        <p:txBody>
          <a:bodyPr rtlCol="0" anchor="ctr">
            <a:norm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obsahu 5"/>
          <p:cNvSpPr>
            <a:spLocks noGrp="1"/>
          </p:cNvSpPr>
          <p:nvPr>
            <p:ph sz="quarter" idx="4"/>
          </p:nvPr>
        </p:nvSpPr>
        <p:spPr>
          <a:xfrm>
            <a:off x="6094412" y="2413000"/>
            <a:ext cx="4875530" cy="3759199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8" name="Zástupný objekt pät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/>
              <a:t>Pridanie päty</a:t>
            </a:r>
          </a:p>
        </p:txBody>
      </p:sp>
      <p:sp>
        <p:nvSpPr>
          <p:cNvPr id="7" name="Zástupný objekt dátum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D40CC1-AF61-4D44-82F7-17AD2DAAC62F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9" name="Zástupný objekt čísla snímk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8703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ba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4" name="Zástupný objekt pät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/>
              <a:t>Pridanie päty</a:t>
            </a:r>
          </a:p>
        </p:txBody>
      </p:sp>
      <p:sp>
        <p:nvSpPr>
          <p:cNvPr id="3" name="Zástupný objekt dátum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6FCFFF5-D341-4651-993E-133FE1A788A4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5" name="Zástupný objekt čísla snímk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69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fika v dolnej časti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9" name="Voľný tvar 8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  <p:sp>
          <p:nvSpPr>
            <p:cNvPr id="10" name="Obdĺžnik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sk-SK" dirty="0"/>
            </a:p>
          </p:txBody>
        </p:sp>
      </p:grpSp>
      <p:sp>
        <p:nvSpPr>
          <p:cNvPr id="3" name="Zástupný objekt pät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/>
              <a:t>Pridanie päty</a:t>
            </a:r>
          </a:p>
        </p:txBody>
      </p:sp>
      <p:sp>
        <p:nvSpPr>
          <p:cNvPr id="2" name="Zástupný objekt dátum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0D81C78-F8B8-423C-9013-25F51C897F9F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4" name="Zástupný objekt čísla snímk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2539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 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600" b="0"/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obsahu 2"/>
          <p:cNvSpPr>
            <a:spLocks noGrp="1"/>
          </p:cNvSpPr>
          <p:nvPr>
            <p:ph idx="1"/>
          </p:nvPr>
        </p:nvSpPr>
        <p:spPr>
          <a:xfrm>
            <a:off x="4875530" y="1600200"/>
            <a:ext cx="6094413" cy="45720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textu 3"/>
          <p:cNvSpPr>
            <a:spLocks noGrp="1"/>
          </p:cNvSpPr>
          <p:nvPr>
            <p:ph type="body" sz="half" idx="2"/>
          </p:nvPr>
        </p:nvSpPr>
        <p:spPr>
          <a:xfrm>
            <a:off x="1218883" y="1600202"/>
            <a:ext cx="3453500" cy="4571999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/>
              <a:t>Pridanie päty</a:t>
            </a:r>
          </a:p>
        </p:txBody>
      </p:sp>
      <p:sp>
        <p:nvSpPr>
          <p:cNvPr id="5" name="Zástupný objekt dátum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9BF246B-D064-4C7A-B640-FE8CCA202938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8396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600" b="0"/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obrázka 2" descr="Prázdny zástupný objekt na pridanie obrázka. Kliknite na zástupný objekt a vyberte obrázok, ktorý chcete pridať"/>
          <p:cNvSpPr>
            <a:spLocks noGrp="1"/>
          </p:cNvSpPr>
          <p:nvPr>
            <p:ph type="pic" idx="1"/>
          </p:nvPr>
        </p:nvSpPr>
        <p:spPr>
          <a:xfrm>
            <a:off x="1218887" y="1600200"/>
            <a:ext cx="6703850" cy="3657600"/>
          </a:xfrm>
          <a:prstGeom prst="roundRect">
            <a:avLst>
              <a:gd name="adj" fmla="val 3098"/>
            </a:avLst>
          </a:prstGeom>
        </p:spPr>
        <p:txBody>
          <a:bodyPr rtlCol="0">
            <a:normAutofit/>
          </a:bodyPr>
          <a:lstStyle>
            <a:lvl1pPr marL="0" indent="0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pPr rtl="0"/>
            <a:r>
              <a:rPr lang="sk-SK"/>
              <a:t>Kliknutím na ikonu pridáte obrázok</a:t>
            </a:r>
            <a:endParaRPr lang="sk-SK" dirty="0"/>
          </a:p>
        </p:txBody>
      </p:sp>
      <p:sp>
        <p:nvSpPr>
          <p:cNvPr id="4" name="Zástupný objekt textu 3"/>
          <p:cNvSpPr>
            <a:spLocks noGrp="1"/>
          </p:cNvSpPr>
          <p:nvPr>
            <p:ph type="body" sz="half" idx="2"/>
          </p:nvPr>
        </p:nvSpPr>
        <p:spPr>
          <a:xfrm>
            <a:off x="8125883" y="1600200"/>
            <a:ext cx="2844059" cy="3759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ät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/>
              <a:t>Pridanie päty</a:t>
            </a:r>
          </a:p>
        </p:txBody>
      </p:sp>
      <p:sp>
        <p:nvSpPr>
          <p:cNvPr id="5" name="Zástupný objekt dátum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F66AF7C-8FD2-456D-99B9-1F579131A173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429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 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E111F19-CE9A-4E3E-9124-0C53F96EB4B2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40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 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štvorce"/>
          <p:cNvGrpSpPr/>
          <p:nvPr/>
        </p:nvGrpSpPr>
        <p:grpSpPr>
          <a:xfrm rot="5400000">
            <a:off x="9583007" y="233864"/>
            <a:ext cx="1063300" cy="524046"/>
            <a:chOff x="0" y="452558"/>
            <a:chExt cx="914400" cy="524182"/>
          </a:xfrm>
        </p:grpSpPr>
        <p:sp>
          <p:nvSpPr>
            <p:cNvPr id="8" name="Zaoblený obdĺžnik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  <p:sp>
          <p:nvSpPr>
            <p:cNvPr id="9" name="Zaoblený obdĺžnik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  <p:sp>
          <p:nvSpPr>
            <p:cNvPr id="10" name="Obdĺžnik s dvoma zaoblenými rohmi na rovnakej stran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</p:grpSp>
      <p:grpSp>
        <p:nvGrpSpPr>
          <p:cNvPr id="15" name="grafika v dolnej časti"/>
          <p:cNvGrpSpPr/>
          <p:nvPr/>
        </p:nvGrpSpPr>
        <p:grpSpPr>
          <a:xfrm>
            <a:off x="0" y="5395517"/>
            <a:ext cx="12188825" cy="1462483"/>
            <a:chOff x="0" y="4046638"/>
            <a:chExt cx="9144000" cy="1096862"/>
          </a:xfrm>
        </p:grpSpPr>
        <p:sp>
          <p:nvSpPr>
            <p:cNvPr id="16" name="Voľný tvar 15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  <p:sp>
          <p:nvSpPr>
            <p:cNvPr id="17" name="Obdĺžnik 72"/>
            <p:cNvSpPr/>
            <p:nvPr/>
          </p:nvSpPr>
          <p:spPr bwMode="ltGray">
            <a:xfrm rot="5400000">
              <a:off x="4023569" y="23069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sk-SK" dirty="0"/>
            </a:p>
          </p:txBody>
        </p:sp>
      </p:grpSp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751060" y="1150514"/>
            <a:ext cx="1828324" cy="5021685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zvislého textu 2"/>
          <p:cNvSpPr>
            <a:spLocks noGrp="1"/>
          </p:cNvSpPr>
          <p:nvPr>
            <p:ph type="body" orient="vert" idx="1"/>
          </p:nvPr>
        </p:nvSpPr>
        <p:spPr>
          <a:xfrm>
            <a:off x="1218882" y="1150514"/>
            <a:ext cx="8227457" cy="5021685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dirty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387E3C9-20B1-4EFB-AEF2-4F1DD0077402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16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fika v dolnej časti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1" name="Voľný tvar 20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  <p:sp>
          <p:nvSpPr>
            <p:cNvPr id="18" name="Obdĺžnik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sk-SK" dirty="0"/>
            </a:p>
          </p:txBody>
        </p:sp>
      </p:grpSp>
      <p:grpSp>
        <p:nvGrpSpPr>
          <p:cNvPr id="7" name="štvorce"/>
          <p:cNvGrpSpPr/>
          <p:nvPr/>
        </p:nvGrpSpPr>
        <p:grpSpPr>
          <a:xfrm>
            <a:off x="1" y="800551"/>
            <a:ext cx="1063023" cy="524183"/>
            <a:chOff x="0" y="452558"/>
            <a:chExt cx="914400" cy="524182"/>
          </a:xfrm>
        </p:grpSpPr>
        <p:sp>
          <p:nvSpPr>
            <p:cNvPr id="8" name="Zaoblený obdĺžnik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  <p:sp>
          <p:nvSpPr>
            <p:cNvPr id="9" name="Zaoblený obdĺžnik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  <p:sp>
          <p:nvSpPr>
            <p:cNvPr id="10" name="Obdĺžnik s dvoma zaoblenými rohmi na rovnakej stran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dirty="0"/>
            </a:p>
          </p:txBody>
        </p:sp>
      </p:grpSp>
      <p:sp>
        <p:nvSpPr>
          <p:cNvPr id="2" name="Zástupný objekt nadpisu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sk-SK" dirty="0"/>
              <a:t>Upravte štýly predlohy textu</a:t>
            </a:r>
          </a:p>
        </p:txBody>
      </p:sp>
      <p:sp>
        <p:nvSpPr>
          <p:cNvPr id="3" name="Zástupný objekt textu 2"/>
          <p:cNvSpPr>
            <a:spLocks noGrp="1"/>
          </p:cNvSpPr>
          <p:nvPr>
            <p:ph type="body" idx="1"/>
          </p:nvPr>
        </p:nvSpPr>
        <p:spPr>
          <a:xfrm>
            <a:off x="1218883" y="1600200"/>
            <a:ext cx="9751060" cy="4572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sk-SK" dirty="0"/>
              <a:t>Kliknite sem a upravte štýly predlohy textu</a:t>
            </a:r>
          </a:p>
          <a:p>
            <a:pPr lvl="1" rtl="0"/>
            <a:r>
              <a:rPr lang="sk-SK" dirty="0"/>
              <a:t>Druhá úroveň</a:t>
            </a:r>
          </a:p>
          <a:p>
            <a:pPr lvl="2" rtl="0"/>
            <a:r>
              <a:rPr lang="sk-SK" dirty="0"/>
              <a:t>Tretia úroveň</a:t>
            </a:r>
          </a:p>
          <a:p>
            <a:pPr lvl="3" rtl="0"/>
            <a:r>
              <a:rPr lang="sk-SK" dirty="0"/>
              <a:t>Štvrtá úroveň</a:t>
            </a:r>
          </a:p>
          <a:p>
            <a:pPr lvl="4" rtl="0"/>
            <a:r>
              <a:rPr lang="sk-SK" dirty="0"/>
              <a:t>Piata úroveň</a:t>
            </a:r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3"/>
          </p:nvPr>
        </p:nvSpPr>
        <p:spPr>
          <a:xfrm>
            <a:off x="1218883" y="6448425"/>
            <a:ext cx="8288401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r>
              <a:rPr lang="sk-SK" dirty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2"/>
          </p:nvPr>
        </p:nvSpPr>
        <p:spPr>
          <a:xfrm>
            <a:off x="9547913" y="6448425"/>
            <a:ext cx="1422030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3DE49AA-0F6A-4A6E-8564-D83994E3ABFD}" type="datetime1">
              <a:rPr lang="sk-SK" smtClean="0"/>
              <a:pPr/>
              <a:t>9. 12. 2019</a:t>
            </a:fld>
            <a:endParaRPr lang="sk-SK" dirty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4"/>
          </p:nvPr>
        </p:nvSpPr>
        <p:spPr>
          <a:xfrm>
            <a:off x="11071516" y="6448425"/>
            <a:ext cx="812588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34C99D79-8A4B-4031-B1E0-AF26F8EDF2B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8268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55772" indent="-304747" algn="l" defTabSz="1218987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7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8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88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87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108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619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129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10" Type="http://schemas.openxmlformats.org/officeDocument/2006/relationships/image" Target="../media/image48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g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845940" y="1196752"/>
            <a:ext cx="9141619" cy="1676400"/>
          </a:xfrm>
        </p:spPr>
        <p:txBody>
          <a:bodyPr rtlCol="0"/>
          <a:lstStyle/>
          <a:p>
            <a:pPr algn="ctr" rtl="0"/>
            <a:r>
              <a:rPr lang="sk-S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ZDRAVIE NA TANIERI</a:t>
            </a:r>
            <a:br>
              <a:rPr lang="sk-S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sk-SK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83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 lnSpcReduction="10000"/>
          </a:bodyPr>
          <a:lstStyle/>
          <a:p>
            <a:pPr marL="0" indent="0" rtl="0">
              <a:buNone/>
            </a:pPr>
            <a:r>
              <a:rPr lang="sk-SK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Názov aktivity:</a:t>
            </a:r>
          </a:p>
          <a:p>
            <a:pPr marL="0" indent="0" algn="ctr" rtl="0">
              <a:lnSpc>
                <a:spcPct val="150000"/>
              </a:lnSpc>
              <a:buNone/>
            </a:pPr>
            <a:r>
              <a:rPr lang="sk-SK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Spotrebiteľský prieskum marketingu potravín určený pre deti v médiách a v obchodnej sieti Jednota Bytča a Kolárovice očami žiakov ZŠ na Ulici Eliáša </a:t>
            </a:r>
            <a:r>
              <a:rPr lang="sk-SK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Lániho</a:t>
            </a:r>
            <a:r>
              <a:rPr lang="sk-SK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 Bytči a ZŠ Kolárovice za účelom motivácie k zmene stravovacích návykov – </a:t>
            </a:r>
            <a:r>
              <a:rPr lang="sk-SK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twinningový</a:t>
            </a:r>
            <a:r>
              <a:rPr lang="sk-SK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projekt.</a:t>
            </a:r>
            <a:endParaRPr lang="sk-SK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34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lnSpc>
                <a:spcPct val="150000"/>
              </a:lnSpc>
              <a:buNone/>
            </a:pPr>
            <a:endParaRPr lang="sk-SK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rtl="0">
              <a:lnSpc>
                <a:spcPct val="150000"/>
              </a:lnSpc>
              <a:buNone/>
            </a:pPr>
            <a:r>
              <a:rPr lang="sk-S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Hlavným cieľom nášho vzájomného projektu je motivovať žiakov k zmene stravovacích návykov získaním základných pracovných zručností, rozvíjaním myslenia a tvorivosti na hodinách techniky, a tým predchádzať obezite. </a:t>
            </a:r>
          </a:p>
        </p:txBody>
      </p:sp>
    </p:spTree>
    <p:extLst>
      <p:ext uri="{BB962C8B-B14F-4D97-AF65-F5344CB8AC3E}">
        <p14:creationId xmlns:p14="http://schemas.microsoft.com/office/powerpoint/2010/main" val="13942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endParaRPr lang="sk-SK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r>
              <a:rPr lang="sk-S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Špecifické ciele:</a:t>
            </a:r>
          </a:p>
          <a:p>
            <a:pPr marL="457200" indent="-457200" rtl="0">
              <a:buAutoNum type="arabicPeriod"/>
            </a:pPr>
            <a:r>
              <a:rPr lang="sk-S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Realizácia spoločných aktivít so ZŠ Eliáša </a:t>
            </a:r>
            <a:r>
              <a:rPr lang="sk-SK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Lániho</a:t>
            </a:r>
            <a:r>
              <a:rPr lang="sk-S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 Bytči 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spotrebiteľský prieskum.</a:t>
            </a:r>
          </a:p>
          <a:p>
            <a:pPr marL="457200" indent="-457200" rtl="0">
              <a:buAutoNum type="arabicPeriod"/>
            </a:pPr>
            <a:r>
              <a:rPr lang="sk-S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Stravuj sa zdravo – nakupuj rozumne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eliminácia marketingových vplyvov na nezdravé potraviny.</a:t>
            </a:r>
          </a:p>
          <a:p>
            <a:pPr marL="457200" indent="-457200" rtl="0">
              <a:buAutoNum type="arabicPeriod"/>
            </a:pPr>
            <a:r>
              <a:rPr lang="sk-S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Viesť žiakov k zdravým stravovacím návykom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prípravou jednoduchých zdravých pokrmov a nápojov v priestoroch školskej kuchynky.</a:t>
            </a:r>
          </a:p>
          <a:p>
            <a:pPr marL="457200" indent="-457200" rtl="0">
              <a:buAutoNum type="arabicPeriod"/>
            </a:pPr>
            <a:r>
              <a:rPr lang="sk-S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Tvorba podporných materiálov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dotazníka, </a:t>
            </a:r>
            <a:r>
              <a:rPr lang="sk-SK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bannera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zrkadlovej brožúry a PWP prezentácií v spolupráci so ZŠ Eliáša </a:t>
            </a:r>
            <a:r>
              <a:rPr lang="sk-SK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Lániho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2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 fontScale="77500" lnSpcReduction="20000"/>
          </a:bodyPr>
          <a:lstStyle/>
          <a:p>
            <a:pPr marL="0" indent="0" rtl="0">
              <a:buNone/>
            </a:pPr>
            <a:endParaRPr lang="sk-SK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rtl="0">
              <a:lnSpc>
                <a:spcPct val="160000"/>
              </a:lnSpc>
              <a:buNone/>
            </a:pP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Účelom poskytnutia finančných prostriedkov je hlavný cieľ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aktivity - </a:t>
            </a:r>
            <a:r>
              <a:rPr lang="sk-S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podpora zdravého životného štýlu a prevencia obezity žiakov našej školy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Sprievodnými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výchovno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vzdelávacími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aktivitami chceme skvalitniť vzdelávanie žiakov vo vzdelávacej oblasti Človek a svet práce v rámci predmetu technika. Preventívnymi edukačnými aktivitami v spolupráci </a:t>
            </a:r>
            <a:r>
              <a:rPr lang="sk-S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 ZŠ Eliáša </a:t>
            </a:r>
            <a:r>
              <a:rPr lang="sk-SK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Lániho</a:t>
            </a:r>
            <a:r>
              <a:rPr lang="sk-S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 Bytči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 pedagógmi, rodičmi žiakov školy a personálom školského stravovania sa chceme podieľať na utváraní správnych stravovacích návykov a na rozvoji pracovných zručností pri príprave jednoduchých jedál a nápojov. Prostredníctvom aktivity by sme chceli zmodernizovať vybavenie školskej kuchynky interiérovým vybavením, prevádzkovými prístrojmi, zariadením, technikou a súčasne vytvoriť pre všetkých žiakov a zamestnancov školy kultúrne pracovné prostredie. 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2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Spotrebiteľský prieskum v médiách a predajniach: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sk-S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Cieľom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dotazníkového prieskumu bolo zistiť a spoznať stravovacie návyky žiakov  v súvislosti s ich bežnou desiatou a zároveň zistiť, na aké potraviny bývajú reklamy vo vysielacom čase určenom pre deti na televíznych kanáloch RTVS, JOJ a Markíza. 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Prieskumu sa zúčastnili žiaci prvého a taktiež druhého stupňa ZŠ do veku 13 rokov. 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66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197868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1484784"/>
            <a:ext cx="9073008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372" y="1484784"/>
            <a:ext cx="9774237" cy="454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42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Spotrebiteľský prieskum v médiách a predajniach:</a:t>
            </a:r>
          </a:p>
          <a:p>
            <a:pPr marL="0" indent="0" rtl="0">
              <a:buNone/>
            </a:pPr>
            <a:r>
              <a:rPr lang="sk-SK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Výsledky – prvý stupeň: </a:t>
            </a:r>
          </a:p>
          <a:p>
            <a:pPr marL="0" indent="0" rtl="0">
              <a:buNone/>
            </a:pP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2636912"/>
            <a:ext cx="5750021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1" y="2636912"/>
            <a:ext cx="5743493" cy="3452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866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Spotrebiteľský prieskum v médiách a predajniach: </a:t>
            </a:r>
          </a:p>
          <a:p>
            <a:pPr marL="0" indent="0" rtl="0">
              <a:buNone/>
            </a:pP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Výsledky – prvý stupeň: </a:t>
            </a:r>
          </a:p>
          <a:p>
            <a:pPr marL="0" indent="0" rtl="0">
              <a:buNone/>
            </a:pP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104" y="2564904"/>
            <a:ext cx="5400600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126" y="1706294"/>
            <a:ext cx="6207397" cy="4937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737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Spotrebiteľský prieskum v médiách a predajniach: </a:t>
            </a:r>
          </a:p>
          <a:p>
            <a:pPr marL="0" indent="0" rtl="0">
              <a:buNone/>
            </a:pPr>
            <a:r>
              <a:rPr lang="sk-SK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Výsledky – druhý stupeň:</a:t>
            </a:r>
          </a:p>
          <a:p>
            <a:pPr marL="0" indent="0" rtl="0">
              <a:buNone/>
            </a:pPr>
            <a:endParaRPr lang="sk-SK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4" y="2852936"/>
            <a:ext cx="5499100" cy="321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2" y="2852936"/>
            <a:ext cx="5499100" cy="321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866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Spotrebiteľský prieskum v médiách a predajniach: </a:t>
            </a:r>
          </a:p>
          <a:p>
            <a:pPr marL="0" indent="0" rtl="0">
              <a:buNone/>
            </a:pP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Výsledky – druhý stupeň: </a:t>
            </a:r>
          </a:p>
          <a:p>
            <a:pPr marL="0" indent="0" rtl="0">
              <a:buNone/>
            </a:pP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2636912"/>
            <a:ext cx="5499100" cy="321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913" y="2420888"/>
            <a:ext cx="5775325" cy="282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737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5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Spotrebiteľský prieskum v médiách a v predajniach:</a:t>
            </a:r>
          </a:p>
          <a:p>
            <a:pPr marL="0" indent="0" rtl="0">
              <a:buNone/>
            </a:pPr>
            <a:r>
              <a:rPr lang="sk-SK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Výsledky:</a:t>
            </a:r>
          </a:p>
          <a:p>
            <a:pPr marL="0" indent="0" rtl="0">
              <a:buNone/>
            </a:pPr>
            <a:r>
              <a:rPr lang="sk-SK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Predajňu COOP Jednota v </a:t>
            </a:r>
            <a:r>
              <a:rPr lang="sk-SK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Kolároviciach navštívili </a:t>
            </a:r>
            <a:r>
              <a:rPr lang="sk-SK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vybraní žiaci prvého a druhého </a:t>
            </a:r>
            <a:r>
              <a:rPr lang="sk-SK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stupňa </a:t>
            </a:r>
            <a:r>
              <a:rPr lang="sk-SK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sprievode pani učiteľky a pani vychovávateľky, ich úlohou malo byť pozorovanie predajne a rozmiestnenie jednotlivých potravín v nej. 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sk-SK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Vstup do predajne je riešený celkom atraktívne, pri vchode si žiaci mohli všimnúť po pravej strane regál s ovocím a zeleninou a následne vedľa neho chladiaci box s rôznymi mliečnymi výrobkami. 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sk-SK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Žiaci sa zamerali tiež na výrobky ponúkané pri pokladni. Veľkým lákadlom boli sladkosti, čokoláda, cukríky, no taktiež mäsové a syrové výrobky v chladiacom boxe hneď vedľa pokladne.  </a:t>
            </a:r>
            <a:endParaRPr lang="sk-SK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37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Spotrebiteľský prieskum v médiách a predajniach: </a:t>
            </a:r>
          </a:p>
          <a:p>
            <a:pPr marL="0" indent="0" rtl="0">
              <a:buNone/>
            </a:pP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Výsledky: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 pokladni si všimli žiaci aj </a:t>
            </a:r>
            <a:r>
              <a:rPr lang="sk-S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ZDRAVÉ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potraviny ako napríklad –mäso, mäsové výrobky, syr, syrové výrobky, fit tyčinky a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ovocnú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kapsičku.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aktiež si všimli </a:t>
            </a:r>
            <a:r>
              <a:rPr lang="sk-S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NEZDRAVÉ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potraviny – čokoláda, lízanka, žuvačky, rôzne keksy.  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54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Zástupný symbol obsahu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1628800"/>
            <a:ext cx="4105159" cy="3078869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44" y="1900168"/>
            <a:ext cx="3273828" cy="4365104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636" y="1484784"/>
            <a:ext cx="3896905" cy="519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4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Zástupný symbol obsahu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1700808"/>
            <a:ext cx="3312517" cy="4416690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40" y="2773605"/>
            <a:ext cx="3048663" cy="2285725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508" y="2360867"/>
            <a:ext cx="4882210" cy="366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4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422340" y="1465281"/>
            <a:ext cx="11665296" cy="5184576"/>
          </a:xfrm>
        </p:spPr>
        <p:txBody>
          <a:bodyPr rtlCol="0">
            <a:normAutofit fontScale="70000" lnSpcReduction="20000"/>
          </a:bodyPr>
          <a:lstStyle/>
          <a:p>
            <a:pPr marL="0" indent="0" rtl="0">
              <a:buNone/>
            </a:pPr>
            <a:r>
              <a:rPr lang="sk-SK" sz="4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Spotrebiteľský prieskum v médiách a predajniach: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sk-SK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prieskumu žiakov v rámci médií RTVS, JOJ, Markíza vyplýva, že žiaci veľmi citlivo reagujú na reklamy a ich výrazný vplyv na konzumentov – deti. Množstvo reklám bolo zameraných práve na potraviny a výrobky ako lákadlá pre detského spotrebiteľa. Vo viacerých z reklám prevládali „NEZDRAVÉ“ potraviny ako čokoláda (</a:t>
            </a:r>
            <a:r>
              <a:rPr lang="sk-SK" sz="4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Kinder</a:t>
            </a:r>
            <a:r>
              <a:rPr lang="sk-SK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Milka), cukríky (</a:t>
            </a:r>
            <a:r>
              <a:rPr lang="sk-SK" sz="4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JoJo</a:t>
            </a:r>
            <a:r>
              <a:rPr lang="sk-SK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Nims2,...), rôzne keksy, čipsy, no i tie „ZDRAVÉ“ ako jogurty či ovocné kapsičky. </a:t>
            </a:r>
          </a:p>
          <a:p>
            <a:pPr marL="0" indent="0" rtl="0">
              <a:buNone/>
            </a:pPr>
            <a:endParaRPr lang="sk-SK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Spotrebiteľský prieskum v médiách a predajniach: </a:t>
            </a:r>
          </a:p>
          <a:p>
            <a:pPr marL="0" indent="0" rtl="0">
              <a:buNone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2368367"/>
            <a:ext cx="975860" cy="97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204" y="2163881"/>
            <a:ext cx="955176" cy="95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212" y="2203668"/>
            <a:ext cx="1557034" cy="65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0" y="3134739"/>
            <a:ext cx="3038165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092" y="3459992"/>
            <a:ext cx="324036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484" y="2040767"/>
            <a:ext cx="181927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788" y="1850633"/>
            <a:ext cx="2328222" cy="232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748" y="4581128"/>
            <a:ext cx="2808312" cy="1865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Jesenná výstava plodov: </a:t>
            </a:r>
          </a:p>
          <a:p>
            <a:pPr marL="0" indent="0" rtl="0">
              <a:buNone/>
            </a:pP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1988840"/>
            <a:ext cx="5127652" cy="3845739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816" y="1988839"/>
            <a:ext cx="5127652" cy="38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Jesenná výstava plodov: </a:t>
            </a:r>
          </a:p>
          <a:p>
            <a:pPr marL="0" indent="0">
              <a:buNone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Počas výstavy jesenných plodov nás pozdravili aj </a:t>
            </a:r>
            <a:r>
              <a:rPr lang="sk-SK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sk-SK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aštankovia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rôznych tvarov a taktiež 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tekvicoví 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strašiaci. </a:t>
            </a:r>
            <a:r>
              <a:rPr lang="sk-S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Celá výstavka na nás dýchala jesennou atmosférou. </a:t>
            </a:r>
          </a:p>
          <a:p>
            <a:pPr marL="0" indent="0">
              <a:buNone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Jeseň, ako jedno zo štyroch ročných období, dokáže nášmu organizmu taktiež poskytnúť množstvo cenných vitamínov. Treba si len správne vybrať. </a:t>
            </a: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076" y="3887794"/>
            <a:ext cx="4608512" cy="258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Zdravá a nezdravá desiata: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rámci projektu sme sa venovali aj desiatam našich žiakov. Pri našom prieskume sme zistili, že žiaci mávajú na desiatu aj zdravé, no i nezdravé potraviny. Aj vďaka projektu Zdravie na tanieri 2019 sa snažíme urobiť osvetu v oblasti zdravej výživy našich žiakov. </a:t>
            </a:r>
          </a:p>
          <a:p>
            <a:pPr marL="0" indent="0" rtl="0">
              <a:lnSpc>
                <a:spcPct val="150000"/>
              </a:lnSpc>
              <a:buNone/>
            </a:pPr>
            <a:endParaRPr lang="sk-SK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52" y="3800489"/>
            <a:ext cx="3901243" cy="2924944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402" y="3800489"/>
            <a:ext cx="3888432" cy="291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7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Zástupný symbol obsahu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5" y="2276872"/>
            <a:ext cx="3937766" cy="2952328"/>
          </a:xfr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878" y="2276872"/>
            <a:ext cx="3936437" cy="2952328"/>
          </a:xfrm>
          <a:prstGeom prst="rect">
            <a:avLst/>
          </a:prstGeom>
        </p:spPr>
      </p:pic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199451"/>
              </p:ext>
            </p:extLst>
          </p:nvPr>
        </p:nvGraphicFramePr>
        <p:xfrm>
          <a:off x="8326660" y="0"/>
          <a:ext cx="3382608" cy="6766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37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37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37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37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Názov</a:t>
                      </a:r>
                      <a:endParaRPr lang="sk-SK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Proteíny (g)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Sacharidy (g)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Tuky (g)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Energia (KJ)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Energia (Kcal)</a:t>
                      </a:r>
                      <a:endParaRPr lang="sk-SK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5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Chlieb biely pšeničný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8,26</a:t>
                      </a:r>
                      <a:endParaRPr lang="sk-SK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50,77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1,63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996,00</a:t>
                      </a:r>
                      <a:endParaRPr lang="sk-SK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238,30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8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Jablko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0,40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12,95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0,41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210,00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50,20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7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Jahodový džem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0,53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57,43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0,30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928,00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222,00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6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Mandarínka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0,76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9,39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0,30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182,00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43,50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6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Rožok biely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9,78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57,47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3,68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1287,00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308,00</a:t>
                      </a:r>
                      <a:endParaRPr lang="sk-SK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6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Milka &amp; Oreo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5,60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56,00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33,00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2286,00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548,00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6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Kinder Maxi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8,70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53,50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35,00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2360,00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566,00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18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7 days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7,00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43,00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30,00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1985,00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474,00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18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Zott Monte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2,80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15,90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13,30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813,00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195,00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18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Jupík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0,10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6,00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0,10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102,00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24,00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18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Tic - tac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0,10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97,00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0,70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1698,00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406,00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37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Bebe dobré ráno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8,00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65,00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14,00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1819,00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434,00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37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Bageta malá biela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8,00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48,00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963,00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230,00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96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Pizza rožok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8,10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50,00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12,00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1461,00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346,00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18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Šunka 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16,00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0,78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12,00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751,00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179,00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18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Paprika 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0,39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110,00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26,00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18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Syr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27,00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16,00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1100,00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263,00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96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Osie hniezdo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5,90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43,00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22,00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1635,00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391,00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037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Žemľa celozrnná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7,00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50,00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1050,00</a:t>
                      </a:r>
                      <a:endParaRPr lang="sk-SK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251,00</a:t>
                      </a:r>
                      <a:endParaRPr lang="sk-SK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62" marR="43962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87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Dni zdravej výživy: </a:t>
            </a:r>
          </a:p>
          <a:p>
            <a:pPr marL="0" indent="0" rtl="0">
              <a:buNone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Počas dní zdravej výživy mohli žiaci ochutnať rôzne jedlá plné vitamínov a zdravia. 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našej 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škole sme zrealizovali ovocný a mliečny deň, ochutnávku 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regionálnych jedál</a:t>
            </a:r>
            <a:r>
              <a:rPr lang="sk-S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pečenie vianočných medovníčkov, na ktorých si žiaci veľmi pochutnali. </a:t>
            </a:r>
            <a:endParaRPr lang="sk-SK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3560039"/>
            <a:ext cx="4104456" cy="3078342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963" y="3429000"/>
            <a:ext cx="4104456" cy="307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Dni zdravej výživy: </a:t>
            </a: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ochutnávka regionálnych jedál</a:t>
            </a:r>
            <a:endParaRPr lang="sk-SK" sz="32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endParaRPr lang="sk-SK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8" y="2276872"/>
            <a:ext cx="4968552" cy="3725156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667" y="2052572"/>
            <a:ext cx="3117641" cy="4156854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708" y="2069474"/>
            <a:ext cx="3104964" cy="413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261765" y="167342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Dni zdravej výživy</a:t>
            </a:r>
            <a:r>
              <a:rPr lang="sk-SK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mliečny deň</a:t>
            </a: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rtl="0">
              <a:buNone/>
            </a:pPr>
            <a:endParaRPr lang="sk-SK" sz="32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Mlieko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nielen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chutným nápojom,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i jedinečným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zdrojom deviatich základných živín, ktoré telo potrebuje denne prijať. Vďaka šálke mlieka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poskytneme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organizmu pravidelný prísun vápnika, bielkovín, draslíka, fosforu, </a:t>
            </a:r>
            <a:r>
              <a:rPr lang="sk-S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riboflavínu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niacínu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vitamínov A, D a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B12. Naši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žiaci takýto zdravý pohár mlieka prijali formou banánového, jahodového a čokoládového kokteilu. </a:t>
            </a:r>
          </a:p>
          <a:p>
            <a:pPr marL="0" indent="0">
              <a:lnSpc>
                <a:spcPct val="150000"/>
              </a:lnSpc>
              <a:buNone/>
            </a:pPr>
            <a:endParaRPr lang="sk-SK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32" y="1447800"/>
            <a:ext cx="1296144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 fontScale="55000" lnSpcReduction="20000"/>
          </a:bodyPr>
          <a:lstStyle/>
          <a:p>
            <a:pPr marL="0" indent="0" rtl="0">
              <a:buNone/>
            </a:pPr>
            <a:r>
              <a:rPr lang="sk-SK" sz="5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Návšteva regionálneho producenta potravinárskych komodít: </a:t>
            </a:r>
          </a:p>
          <a:p>
            <a:pPr marL="0" indent="0" rtl="0">
              <a:lnSpc>
                <a:spcPct val="170000"/>
              </a:lnSpc>
              <a:buNone/>
            </a:pP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Žiaci 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 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zúčastnili návštevy regionálneho producenta – </a:t>
            </a:r>
            <a:r>
              <a:rPr lang="sk-SK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Syrové torty Hričovské Podhradie. 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Zoznámili sa s 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postupom 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výroby syrových nití a syrových tort. Celý </a:t>
            </a:r>
            <a:r>
              <a:rPr lang="sk-SK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 vzniku syrovej torty 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začína </a:t>
            </a:r>
            <a:r>
              <a:rPr lang="sk-SK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nadojením 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mlieka. </a:t>
            </a:r>
            <a:r>
              <a:rPr lang="sk-SK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erstvé </a:t>
            </a:r>
            <a:r>
              <a:rPr lang="sk-SK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mlieko sa pripravuje na 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syrenie, </a:t>
            </a:r>
            <a:r>
              <a:rPr lang="sk-SK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 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ktorého sa formuje hrudka. </a:t>
            </a:r>
            <a:r>
              <a:rPr lang="sk-SK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potrebné dodržiavať presný technologický postup na to, aby sme dostali to pravé syrové. Na to, aby vznikli rôzne pekné tvary sú potrebné rôzne formy na syr. 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Taktiež je potrebné </a:t>
            </a:r>
            <a:r>
              <a:rPr lang="sk-SK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vyrobiť syrové nite, korbáčiky, uzlíky, ružičky a iné ozdoby. Niektoré dekorácie je potrebné ručne vyrezať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zaúdiť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Šikovné </a:t>
            </a:r>
            <a:r>
              <a:rPr lang="sk-SK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ruky </a:t>
            </a:r>
            <a:r>
              <a:rPr lang="sk-SK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zamestnankýň vyrobili už tisíce tort, no každá jedna torta je stále vyrábaná s radosťou a chuťou potešiť obdarovaného malým umeleckým dielom. </a:t>
            </a:r>
          </a:p>
        </p:txBody>
      </p:sp>
    </p:spTree>
    <p:extLst>
      <p:ext uri="{BB962C8B-B14F-4D97-AF65-F5344CB8AC3E}">
        <p14:creationId xmlns:p14="http://schemas.microsoft.com/office/powerpoint/2010/main" val="70089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sk-SK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Návšteva regionálneho producenta potravinárskych komodít: </a:t>
            </a:r>
          </a:p>
          <a:p>
            <a:pPr marL="0" indent="0" rtl="0">
              <a:buNone/>
            </a:pPr>
            <a:endParaRPr lang="sk-SK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2" y="2040114"/>
            <a:ext cx="5499745" cy="4124809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04" y="2033845"/>
            <a:ext cx="5508104" cy="413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9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Návšteva </a:t>
            </a:r>
            <a:r>
              <a:rPr lang="sk-SK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regionálneho producenta potravinárskych komodít: </a:t>
            </a: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sk-SK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52" y="1988840"/>
            <a:ext cx="1846729" cy="2462305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581" y="2011539"/>
            <a:ext cx="1846729" cy="2462305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951" y="1959852"/>
            <a:ext cx="1868470" cy="249129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189" y="1974345"/>
            <a:ext cx="1846729" cy="246230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791" y="1943440"/>
            <a:ext cx="1880779" cy="2507705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961" y="4451145"/>
            <a:ext cx="1689134" cy="2252178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094" y="4418291"/>
            <a:ext cx="1682549" cy="2293482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008" y="4418290"/>
            <a:ext cx="1713775" cy="228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9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Vytvorenie </a:t>
            </a:r>
            <a:r>
              <a:rPr lang="sk-SK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bannera</a:t>
            </a:r>
            <a:r>
              <a:rPr lang="sk-SK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rtl="0">
              <a:buNone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podporu zdravej výživy sme pre našich žiakov </a:t>
            </a:r>
          </a:p>
          <a:p>
            <a:pPr marL="0" indent="0" rtl="0">
              <a:buNone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pripravili aj informačný banner, ktorý sa nesie pod 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heslom:</a:t>
            </a:r>
            <a:endParaRPr lang="sk-SK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endParaRPr lang="sk-SK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r>
              <a:rPr lang="sk-SK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„NEŽIJEME </a:t>
            </a:r>
            <a:r>
              <a:rPr lang="sk-SK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PRETO, ABY SME JEDLI, </a:t>
            </a:r>
          </a:p>
          <a:p>
            <a:pPr marL="0" indent="0" rtl="0">
              <a:buNone/>
            </a:pPr>
            <a:r>
              <a:rPr lang="sk-SK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 JEME PRETO, ABY SME ŽILI</a:t>
            </a:r>
            <a:r>
              <a:rPr lang="sk-SK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.“  </a:t>
            </a:r>
            <a:endParaRPr lang="sk-SK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572" y="1510412"/>
            <a:ext cx="3940987" cy="525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9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Beseda s výživovou poradkyňou: </a:t>
            </a:r>
          </a:p>
          <a:p>
            <a:pPr marL="0" indent="0">
              <a:buNone/>
            </a:pPr>
            <a:r>
              <a:rPr lang="sk-S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Stravujem sa skutočne zdravo? Rozumiem zloženiu zdravej stravy? Pijem dosť čistej vody? </a:t>
            </a:r>
            <a:endParaRPr lang="sk-SK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k-SK" sz="2400" i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959" y="2780928"/>
            <a:ext cx="4737163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5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Medovníčky: </a:t>
            </a:r>
          </a:p>
          <a:p>
            <a:pPr marL="0" indent="0" rtl="0">
              <a:buNone/>
            </a:pPr>
            <a:r>
              <a:rPr lang="sk-SK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Jednou z </a:t>
            </a:r>
            <a:r>
              <a:rPr lang="sk-SK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„voňavých aktivít“ </a:t>
            </a:r>
            <a:r>
              <a:rPr lang="sk-SK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bolo aj pečenie medovníčkov. Rybky, stromčeky, srdiečka, anjeličkovia, hviezdičky mali veľký úspech, boli krásnou predzvesťou najkrajších sviatkov v </a:t>
            </a:r>
            <a:r>
              <a:rPr lang="sk-SK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roku - </a:t>
            </a:r>
            <a:r>
              <a:rPr lang="sk-SK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Vianoc.</a:t>
            </a:r>
          </a:p>
          <a:p>
            <a:pPr marL="0" indent="0" rtl="0">
              <a:buNone/>
            </a:pPr>
            <a:endParaRPr lang="sk-SK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431" y="2710705"/>
            <a:ext cx="3385011" cy="253790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40" y="2710218"/>
            <a:ext cx="3385662" cy="253838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27497" y="2273767"/>
            <a:ext cx="2538388" cy="338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9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Medovníčky:</a:t>
            </a:r>
          </a:p>
          <a:p>
            <a:pPr marL="0" indent="0" rtl="0">
              <a:buNone/>
            </a:pPr>
            <a:endParaRPr lang="sk-SK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44" y="2275218"/>
            <a:ext cx="4452332" cy="316617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264" y="2265239"/>
            <a:ext cx="4536504" cy="3176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3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Medovníčky:</a:t>
            </a:r>
          </a:p>
          <a:p>
            <a:pPr marL="0" indent="0" rtl="0">
              <a:buNone/>
            </a:pPr>
            <a:endParaRPr lang="sk-SK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2132856"/>
            <a:ext cx="3037505" cy="227812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668" y="3861048"/>
            <a:ext cx="3528392" cy="2646294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40" y="2276872"/>
            <a:ext cx="4584171" cy="343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3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Medovníčky:</a:t>
            </a:r>
          </a:p>
          <a:p>
            <a:pPr marL="0" indent="0" rtl="0">
              <a:buNone/>
            </a:pPr>
            <a:endParaRPr lang="sk-SK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476" y="1952671"/>
            <a:ext cx="3573016" cy="476402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84" y="1988840"/>
            <a:ext cx="3429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3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18883" y="692696"/>
            <a:ext cx="9751060" cy="755104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Zdravie na tanieri 2019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obsahu 5"/>
          <p:cNvSpPr>
            <a:spLocks noGrp="1"/>
          </p:cNvSpPr>
          <p:nvPr>
            <p:ph idx="1"/>
          </p:nvPr>
        </p:nvSpPr>
        <p:spPr>
          <a:xfrm>
            <a:off x="189756" y="1484784"/>
            <a:ext cx="11665296" cy="518457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sk-SK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Literatúra: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sk-SK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rámci projektu </a:t>
            </a:r>
            <a:r>
              <a:rPr lang="sk-SK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ZDRAVIE NA TANIERI 2019 </a:t>
            </a:r>
            <a:r>
              <a:rPr lang="sk-SK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sme pre našu školu objednali literatúru spojenú s varením zdravých a tradičných </a:t>
            </a:r>
            <a:r>
              <a:rPr lang="sk-SK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jedál z celého </a:t>
            </a:r>
            <a:r>
              <a:rPr lang="sk-SK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Slovenska, no </a:t>
            </a:r>
            <a:r>
              <a:rPr lang="sk-SK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hlavne z nášho </a:t>
            </a:r>
            <a:r>
              <a:rPr lang="sk-SK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regiónu. </a:t>
            </a:r>
            <a:endParaRPr lang="sk-SK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132" y="2924944"/>
            <a:ext cx="4608512" cy="345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3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 realizácií aktivít projektu sa podieľali: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Mgr. Helena Polková</a:t>
            </a:r>
          </a:p>
          <a:p>
            <a:r>
              <a:rPr lang="sk-SK" dirty="0" smtClean="0"/>
              <a:t>Mgr. Andrea </a:t>
            </a:r>
            <a:r>
              <a:rPr lang="sk-SK" dirty="0" err="1" smtClean="0"/>
              <a:t>Dobroňová</a:t>
            </a:r>
            <a:endParaRPr lang="sk-SK" dirty="0" smtClean="0"/>
          </a:p>
          <a:p>
            <a:r>
              <a:rPr lang="sk-SK" dirty="0" smtClean="0"/>
              <a:t>Mgr. Andrea </a:t>
            </a:r>
            <a:r>
              <a:rPr lang="sk-SK" dirty="0" err="1" smtClean="0"/>
              <a:t>Dzúriková</a:t>
            </a:r>
            <a:endParaRPr lang="sk-SK" dirty="0" smtClean="0"/>
          </a:p>
          <a:p>
            <a:r>
              <a:rPr lang="sk-SK" dirty="0" smtClean="0"/>
              <a:t>Ing. Mária </a:t>
            </a:r>
            <a:r>
              <a:rPr lang="sk-SK" dirty="0" err="1" smtClean="0"/>
              <a:t>Hofericová</a:t>
            </a:r>
            <a:endParaRPr lang="sk-SK" dirty="0" smtClean="0"/>
          </a:p>
          <a:p>
            <a:r>
              <a:rPr lang="sk-SK" dirty="0" smtClean="0"/>
              <a:t>Kolektív školskej jedálne</a:t>
            </a:r>
          </a:p>
          <a:p>
            <a:pPr marL="0" indent="0" algn="ctr">
              <a:buNone/>
            </a:pPr>
            <a:r>
              <a:rPr lang="sk-SK" sz="5400" dirty="0" smtClean="0"/>
              <a:t>ĎAKUJEME!</a:t>
            </a:r>
            <a:endParaRPr lang="sk-SK" sz="5400" dirty="0"/>
          </a:p>
        </p:txBody>
      </p:sp>
    </p:spTree>
    <p:extLst>
      <p:ext uri="{BB962C8B-B14F-4D97-AF65-F5344CB8AC3E}">
        <p14:creationId xmlns:p14="http://schemas.microsoft.com/office/powerpoint/2010/main" val="265128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arenie 16x9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4352455_TF02787942" id="{AED7104C-BDE5-4070-87A4-6ECEB18B8EB1}" vid="{E981E3FB-6BAD-444B-BC66-7369905EFBA9}"/>
    </a:ext>
  </a:extLst>
</a:theme>
</file>

<file path=ppt/theme/theme2.xml><?xml version="1.0" encoding="utf-8"?>
<a:theme xmlns:a="http://schemas.openxmlformats.org/drawingml/2006/main" name="Motív balíka Offic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balíka Offic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FB14945D-DABB-422F-9B28-D299995C92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8942AA-0721-4324-BC2C-A3CB43F24E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700CCB-20BA-4760-AB9F-AC3B63ED32E0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  <ds:schemaRef ds:uri="a4f35948-e619-41b3-aa29-22878b09cfd2"/>
    <ds:schemaRef ds:uri="http://schemas.microsoft.com/office/infopath/2007/PartnerControls"/>
    <ds:schemaRef ds:uri="40262f94-9f35-4ac3-9a90-690165a166b7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Čerstvé potraviny (širokouhlý formát)</Template>
  <TotalTime>256</TotalTime>
  <Words>1421</Words>
  <Application>Microsoft Office PowerPoint</Application>
  <PresentationFormat>Vlastná</PresentationFormat>
  <Paragraphs>264</Paragraphs>
  <Slides>35</Slides>
  <Notes>34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35</vt:i4>
      </vt:variant>
    </vt:vector>
  </HeadingPairs>
  <TitlesOfParts>
    <vt:vector size="40" baseType="lpstr">
      <vt:lpstr>Arial</vt:lpstr>
      <vt:lpstr>Calibri</vt:lpstr>
      <vt:lpstr>Constantia</vt:lpstr>
      <vt:lpstr>Times New Roman</vt:lpstr>
      <vt:lpstr>Varenie 16x9</vt:lpstr>
      <vt:lpstr>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Projekt Zdravie na tanieri 2019</vt:lpstr>
      <vt:lpstr>Na realizácií aktivít projektu sa podieľali: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Rozloženie nadpisu</dc:title>
  <dc:creator>Helena Polkova</dc:creator>
  <cp:lastModifiedBy>Owner</cp:lastModifiedBy>
  <cp:revision>33</cp:revision>
  <cp:lastPrinted>2019-11-29T08:51:26Z</cp:lastPrinted>
  <dcterms:created xsi:type="dcterms:W3CDTF">2019-11-21T18:38:56Z</dcterms:created>
  <dcterms:modified xsi:type="dcterms:W3CDTF">2019-12-09T20:49:25Z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